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57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2D50C4B-45A7-4C28-9CDE-75B5DC8AAD7B}" type="datetimeFigureOut">
              <a:rPr lang="ru-RU" smtClean="0"/>
              <a:t>23.08.2017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1E0BBBD1-EAEB-452C-B619-63A2DF095CF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небесных тел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800600"/>
            <a:ext cx="7632848" cy="914400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учитель физики МБОУ «СОШ №19» Зайцева С.Г.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4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расст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ояний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тел солнечной системы и размеров этих тел.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Параллакс используется в </a:t>
            </a:r>
            <a:r>
              <a:rPr lang="ru-RU" dirty="0" smtClean="0"/>
              <a:t>астрономии для </a:t>
            </a:r>
            <a:r>
              <a:rPr lang="ru-RU" dirty="0"/>
              <a:t>измерения расстояния до удалённых объектов </a:t>
            </a:r>
            <a:r>
              <a:rPr lang="ru-RU" dirty="0" smtClean="0"/>
              <a:t>(в </a:t>
            </a:r>
            <a:r>
              <a:rPr lang="ru-RU" dirty="0"/>
              <a:t>специальных </a:t>
            </a:r>
            <a:r>
              <a:rPr lang="ru-RU" dirty="0" smtClean="0"/>
              <a:t>единицах</a:t>
            </a:r>
            <a:r>
              <a:rPr lang="ru-RU" dirty="0"/>
              <a:t> — </a:t>
            </a:r>
            <a:r>
              <a:rPr lang="ru-RU" dirty="0" smtClean="0"/>
              <a:t>парсеках)</a:t>
            </a:r>
          </a:p>
          <a:p>
            <a:r>
              <a:rPr lang="en-US" dirty="0" smtClean="0"/>
              <a:t>p- </a:t>
            </a:r>
            <a:r>
              <a:rPr lang="ru-RU" dirty="0" smtClean="0"/>
              <a:t>параллакс (угол, под которым из недоступного места виден базис)</a:t>
            </a:r>
            <a:endParaRPr lang="en-US" dirty="0" smtClean="0"/>
          </a:p>
          <a:p>
            <a:r>
              <a:rPr lang="en-US" dirty="0" smtClean="0"/>
              <a:t>P</a:t>
            </a:r>
            <a:r>
              <a:rPr lang="en-US" sz="1000" dirty="0" smtClean="0"/>
              <a:t>o </a:t>
            </a:r>
            <a:r>
              <a:rPr lang="en-US" dirty="0" smtClean="0"/>
              <a:t>– </a:t>
            </a:r>
            <a:r>
              <a:rPr lang="ru-RU" dirty="0" smtClean="0"/>
              <a:t>горизонтальный экваториальный параллакс светила</a:t>
            </a:r>
          </a:p>
          <a:p>
            <a:r>
              <a:rPr lang="ru-RU" dirty="0" smtClean="0"/>
              <a:t>(угол, под которым со светила был бы виден экваториальный радиус Земли)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55" y="4800589"/>
            <a:ext cx="23812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C:\Users\Жека\Desktop\250px-Telemetre_parallaxe_principe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256" y="4921101"/>
            <a:ext cx="2831493" cy="148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8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Горизонтальный  параллакс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2520280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32856"/>
            <a:ext cx="511256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5661248"/>
            <a:ext cx="6430193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88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Определите линейный радиус Марса , если известно, что во время великого противостояния его угловой радиус составляет 12.5</a:t>
                </a:r>
                <a:r>
                  <a:rPr lang="ru-RU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"</a:t>
                </a:r>
                <a:r>
                  <a:rPr lang="ru-RU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а горизонтальный параллакс равен 23,4". (Радиус Земли принять равным 6400 км)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800" b="0" smtClean="0">
                            <a:latin typeface="Cambria Math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</a:rPr>
                          <m:t>p</m:t>
                        </m:r>
                      </m:e>
                      <m:sub>
                        <m:r>
                          <a:rPr lang="ru-RU" sz="2800" b="0" i="0" smtClean="0">
                            <a:latin typeface="Cambria Math"/>
                          </a:rPr>
                          <m:t>м=</m:t>
                        </m:r>
                      </m:sub>
                    </m:sSub>
                  </m:oMath>
                </a14:m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12.5"                   </a:t>
                </a:r>
                <a:r>
                  <a:rPr lang="en-US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  <a:cs typeface="Arial"/>
                          </a:rPr>
                          <m:t>𝑅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  <a:cs typeface="Arial"/>
                          </a:rPr>
                          <m:t>𝑝</m:t>
                        </m:r>
                      </m:den>
                    </m:f>
                    <m:r>
                      <a:rPr lang="ru-RU" b="1" i="0" smtClean="0">
                        <a:latin typeface="Cambria Math"/>
                        <a:cs typeface="Arial"/>
                      </a:rPr>
                      <m:t>;с другой стороны  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  <a:cs typeface="Arial"/>
                      </a:rPr>
                      <m:t>D</m:t>
                    </m:r>
                    <m:r>
                      <a:rPr lang="en-US" b="0" i="0" smtClean="0">
                        <a:latin typeface="Cambria Math"/>
                        <a:cs typeface="Arial"/>
                      </a:rPr>
                      <m:t>=</m:t>
                    </m:r>
                    <m:f>
                      <m:fPr>
                        <m:ctrlPr>
                          <a:rPr lang="en-US" b="1" i="1" smtClean="0"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b="1" i="1" smtClean="0">
                            <a:latin typeface="Cambria Math"/>
                            <a:cs typeface="Arial"/>
                          </a:rPr>
                          <m:t>𝒓</m:t>
                        </m:r>
                      </m:num>
                      <m:den>
                        <m:sSub>
                          <m:sSubPr>
                            <m:ctrlPr>
                              <a:rPr lang="en-US" b="1" i="1" smtClean="0">
                                <a:latin typeface="Cambria Math"/>
                                <a:cs typeface="Arial"/>
                              </a:rPr>
                            </m:ctrlPr>
                          </m:sSubPr>
                          <m:e>
                            <m:r>
                              <a:rPr lang="en-US" b="1" i="1" smtClean="0">
                                <a:latin typeface="Cambria Math"/>
                                <a:cs typeface="Arial"/>
                              </a:rPr>
                              <m:t>𝒑</m:t>
                            </m:r>
                          </m:e>
                          <m:sub>
                            <m:r>
                              <a:rPr lang="en-US" b="1" i="1" smtClean="0">
                                <a:latin typeface="Cambria Math"/>
                                <a:cs typeface="Arial"/>
                              </a:rPr>
                              <m:t>𝒎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откуда</a:t>
                </a: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R= </a:t>
                </a:r>
                <a:r>
                  <a:rPr lang="en-US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6400</a:t>
                </a:r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км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/>
                            <a:cs typeface="Arial"/>
                          </a:rPr>
                          <m:t>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ru-RU" sz="2800" i="1">
                            <a:latin typeface="Cambria Math"/>
                            <a:cs typeface="Arial"/>
                          </a:rPr>
                          <m:t>p</m:t>
                        </m:r>
                      </m:den>
                    </m:f>
                  </m:oMath>
                </a14:m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800" b="0" i="1" smtClean="0">
                            <a:latin typeface="Cambria Math"/>
                            <a:cs typeface="Arial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Arial"/>
                          </a:rPr>
                          <m:t>𝑟</m:t>
                        </m:r>
                      </m:num>
                      <m:den>
                        <m:sSub>
                          <m:sSubPr>
                            <m:ctrlPr>
                              <a:rPr lang="ru-RU" sz="2800" b="0" i="1" smtClean="0">
                                <a:latin typeface="Cambria Math"/>
                                <a:cs typeface="Arial"/>
                              </a:rPr>
                            </m:ctrlPr>
                          </m:sSubPr>
                          <m:e>
                            <m:r>
                              <a:rPr lang="en-US" sz="2800" b="0" i="1" smtClean="0">
                                <a:latin typeface="Cambria Math"/>
                                <a:cs typeface="Arial"/>
                              </a:rPr>
                              <m:t>𝑝</m:t>
                            </m:r>
                          </m:e>
                          <m:sub>
                            <m:r>
                              <a:rPr lang="ru-RU" sz="2800" b="0" i="1" smtClean="0">
                                <a:latin typeface="Cambria Math"/>
                                <a:cs typeface="Arial"/>
                              </a:rPr>
                              <m:t>м</m:t>
                            </m:r>
                          </m:sub>
                        </m:sSub>
                      </m:den>
                    </m:f>
                  </m:oMath>
                </a14:m>
                <a:r>
                  <a:rPr lang="ru-RU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sz="1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тогда</a:t>
                </a:r>
                <a:r>
                  <a:rPr lang="ru-RU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 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𝑹</m:t>
                        </m:r>
                        <m:sSub>
                          <m:sSubPr>
                            <m:ctrlPr>
                              <a:rPr lang="en-US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𝒑</m:t>
                            </m:r>
                          </m:e>
                          <m:sub>
                            <m:r>
                              <a:rPr lang="ru-RU" sz="2400" b="1" i="1" smtClean="0">
                                <a:latin typeface="Cambria Math"/>
                                <a:cs typeface="Times New Roman" panose="02020603050405020304" pitchFamily="18" charset="0"/>
                              </a:rPr>
                              <m:t>м</m:t>
                            </m:r>
                          </m:sub>
                        </m:sSub>
                      </m:num>
                      <m:den>
                        <m:r>
                          <a:rPr lang="en-US" sz="2400" b="1" i="1" smtClean="0">
                            <a:latin typeface="Cambria Math"/>
                            <a:cs typeface="Times New Roman" panose="02020603050405020304" pitchFamily="18" charset="0"/>
                          </a:rPr>
                          <m:t>𝒑</m:t>
                        </m:r>
                      </m:den>
                    </m:f>
                  </m:oMath>
                </a14:m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b="1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𝟔𝟒𝟎𝟎</m:t>
                        </m:r>
                        <m:r>
                          <a:rPr lang="ru-RU" sz="2400" b="0" i="1" dirty="0" smtClean="0">
                            <a:latin typeface="Cambria Math"/>
                            <a:cs typeface="Times New Roman" panose="02020603050405020304" pitchFamily="18" charset="0"/>
                          </a:rPr>
                          <m:t>км</m:t>
                        </m:r>
                        <m:r>
                          <m:rPr>
                            <m:nor/>
                          </m:rPr>
                          <a:rPr lang="ru-RU" sz="2400" b="0" i="0" dirty="0" smtClean="0">
                            <a:latin typeface="Cambria Math"/>
                            <a:cs typeface="Times New Roman" panose="02020603050405020304" pitchFamily="18" charset="0"/>
                          </a:rPr>
                          <m:t>    </m:t>
                        </m:r>
                        <m:r>
                          <m:rPr>
                            <m:nor/>
                          </m:rPr>
                          <a:rPr lang="ru-RU" sz="24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12.5"</m:t>
                        </m:r>
                        <m:r>
                          <m:rPr>
                            <m:nor/>
                          </m:rPr>
                          <a:rPr lang="ru-RU" sz="2400" b="0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sz="2400" b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23,4"</m:t>
                        </m:r>
                      </m:den>
                    </m:f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23,4</a:t>
                </a:r>
                <a:r>
                  <a:rPr lang="ru-RU" b="0" dirty="0" smtClean="0">
                    <a:latin typeface="Arial"/>
                    <a:cs typeface="Arial"/>
                  </a:rPr>
                  <a:t>"</a:t>
                </a:r>
                <a:r>
                  <a:rPr lang="ru-RU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= 3420км</a:t>
                </a:r>
                <a:endParaRPr lang="en-US" b="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r-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00" t="-6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04240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ru-RU" sz="15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Конфигурациями планет называют характерные взаимные расположения планет Земли и Солнца.</a:t>
            </a:r>
          </a:p>
          <a:p>
            <a:pPr lvl="0"/>
            <a:r>
              <a:rPr lang="ru-RU" sz="17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планеты относительно Земли делятся на внутренние (орбиты которых располагаются внутри земной орбиты) и внешние. К внутренним планетам относятся Венера й Меркурий, к внешним — все остальные. Для внутренних планет характерна конфигурация соединения.</a:t>
            </a:r>
          </a:p>
          <a:p>
            <a:pPr lvl="0"/>
            <a:r>
              <a:rPr lang="ru-RU" sz="17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Соединением называется такое положение планет, когда внутренняя планета находится либо между Землей и Солнцем, либо за Солнцем. В таких случаях она невидима. Положение планеты между Землей и Солнцем называется нижним соединением; в нем планета находится наиболее близко к Земле. Нахождение планеты за Солнцем называется верхним соединением, причем планета, максимально удалена от Земли.</a:t>
            </a:r>
          </a:p>
          <a:p>
            <a:pPr lvl="0"/>
            <a:r>
              <a:rPr lang="ru-RU" sz="1700" b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Внутренние планеты не отходят от Солнца на большие углы (максимальный угол для Меркурия составляет 28°, для Венеры — 48°). Наибольшие отклонения планет от Солнца на запад называются наибольшей западной элонгацией, на восток — наибольшей восточной элонгацией.</a:t>
            </a:r>
          </a:p>
          <a:p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внешних планет также возможна </a:t>
            </a:r>
            <a:r>
              <a:rPr lang="ru-RU" sz="17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конфигурация соединения</a:t>
            </a: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(положение «за Солнцем»). При этом они невидимы для наблюдателя с Земли, поскольку теряются в лучах Солнца. Положение внешних планет на прямой Земля-Солнце называется </a:t>
            </a:r>
            <a:r>
              <a:rPr lang="ru-RU" sz="1700" b="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противостоянием</a:t>
            </a:r>
            <a:r>
              <a:rPr lang="ru-RU" sz="17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Это наиболее удобная конфигурация для наблюдений планеты.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Конфигурации планет</a:t>
            </a:r>
            <a:endPara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Жека\Desktop\274591.jp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32116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255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Периоды обращения планет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Синодическим периодом планеты называется промежуток времени, протекающий между повторениями ее одинаковых конфигураций.</a:t>
            </a: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движения планет тем больше, чем они ближе к Солнцу. Поэтому после противостояния Земля станет обгонять те планеты, которые находятся дальше от Солнца. Со временем снова произойдет противостояние, поскольку Земля обгоняет планету на полный оборот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Сидерический (или звёздный) 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 — это время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течение которого планета совершает полный оборот вокруг Солнца по своей орбите..</a:t>
            </a:r>
            <a:endParaRPr lang="ru-RU" sz="16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синодическим (S, в сутках) и сидерическим (T, в сутках) месяцами существует 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</a:t>
            </a: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планет, находящихся между Солнцем и Землей</a:t>
            </a:r>
            <a:r>
              <a:rPr lang="ru-RU" sz="16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97152"/>
            <a:ext cx="28670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25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24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Через какой промежуток времени повторяются противостояния  Марса, если  звёздный период его обращения вокруг  Солнца  равен 1.9 года              </a:t>
                </a:r>
              </a:p>
              <a:p>
                <a:r>
                  <a:rPr lang="ru-RU" sz="24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Дано:                  Решение:                      </a:t>
                </a:r>
              </a:p>
              <a:p>
                <a:r>
                  <a:rPr lang="ru-RU" sz="2400" b="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lang="ru-RU" sz="1000" b="0" i="1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</a:t>
                </a:r>
                <a:r>
                  <a:rPr lang="ru-RU" sz="24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=1год           </a:t>
                </a:r>
                <a:r>
                  <a:rPr lang="ru-RU" sz="2400" b="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Синодический период для нижних планет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18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Т=1,9года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800" i="1"/>
                        </m:ctrlPr>
                      </m:fPr>
                      <m:num>
                        <m:r>
                          <a:rPr lang="ru-RU" sz="1800" i="1"/>
                          <m:t>1 </m:t>
                        </m:r>
                      </m:num>
                      <m:den>
                        <m:r>
                          <a:rPr lang="ru-RU" sz="1800" i="1"/>
                          <m:t>𝑆</m:t>
                        </m:r>
                      </m:den>
                    </m:f>
                  </m:oMath>
                </a14:m>
                <a:r>
                  <a:rPr lang="en-US" sz="1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800" i="1"/>
                        </m:ctrlPr>
                      </m:fPr>
                      <m:num>
                        <m:r>
                          <a:rPr lang="en-US" sz="1800" i="1"/>
                          <m:t>1</m:t>
                        </m:r>
                      </m:num>
                      <m:den>
                        <m:r>
                          <a:rPr lang="en-US" sz="1800" i="1"/>
                          <m:t>𝑇</m:t>
                        </m:r>
                      </m:den>
                    </m:f>
                  </m:oMath>
                </a14:m>
                <a:r>
                  <a:rPr lang="en-US" sz="1800" dirty="0"/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800" i="1"/>
                        </m:ctrlPr>
                      </m:fPr>
                      <m:num>
                        <m:r>
                          <a:rPr lang="en-US" sz="1800" i="1"/>
                          <m:t>1</m:t>
                        </m:r>
                      </m:num>
                      <m:den>
                        <m:r>
                          <a:rPr lang="en-US" sz="1800" i="1"/>
                          <m:t>𝑇</m:t>
                        </m:r>
                        <m:r>
                          <a:rPr lang="ru-RU" sz="1800" i="1"/>
                          <m:t>з</m:t>
                        </m:r>
                      </m:den>
                    </m:f>
                    <m:r>
                      <a:rPr lang="ru-RU" sz="1800" b="1" i="0" smtClean="0">
                        <a:latin typeface="Cambria Math"/>
                      </a:rPr>
                      <m:t> ;</m:t>
                    </m:r>
                    <m:r>
                      <m:rPr>
                        <m:nor/>
                      </m:rPr>
                      <a:rPr lang="en-US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ru-RU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ru-RU" sz="1800" b="0" i="1"/>
                        </m:ctrlPr>
                      </m:fPr>
                      <m:num>
                        <m:r>
                          <a:rPr lang="ru-RU" sz="1800" b="0" i="1" smtClean="0">
                            <a:latin typeface="Cambria Math"/>
                          </a:rPr>
                          <m:t>Т </m:t>
                        </m:r>
                        <m:r>
                          <a:rPr lang="en-US" sz="1800" b="0" i="1"/>
                          <m:t>𝑇</m:t>
                        </m:r>
                        <m:r>
                          <a:rPr lang="ru-RU" sz="1800" b="0" i="1"/>
                          <m:t>з</m:t>
                        </m:r>
                      </m:num>
                      <m:den>
                        <m:r>
                          <a:rPr lang="ru-RU" sz="1800" b="0" i="1" smtClean="0">
                            <a:latin typeface="Cambria Math"/>
                          </a:rPr>
                          <m:t>Т−</m:t>
                        </m:r>
                        <m:r>
                          <a:rPr lang="ru-RU" sz="1800" b="0" i="1"/>
                          <m:t>Т</m:t>
                        </m:r>
                        <m:r>
                          <a:rPr lang="ru-RU" sz="1800" b="0" i="1" smtClean="0">
                            <a:latin typeface="Cambria Math"/>
                          </a:rPr>
                          <m:t>з</m:t>
                        </m:r>
                      </m:den>
                    </m:f>
                    <m:r>
                      <m:rPr>
                        <m:nor/>
                      </m:rPr>
                      <a:rPr lang="ru-RU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800" b="0" i="1"/>
                        </m:ctrlPr>
                      </m:fPr>
                      <m:num>
                        <m:r>
                          <a:rPr lang="ru-RU" sz="1800" b="0" i="1"/>
                          <m:t>1,</m:t>
                        </m:r>
                        <m:r>
                          <a:rPr lang="ru-RU" sz="1800" b="0" i="1" smtClean="0">
                            <a:latin typeface="Cambria Math"/>
                          </a:rPr>
                          <m:t>9</m:t>
                        </m:r>
                        <m:r>
                          <a:rPr lang="ru-RU" sz="1800" b="0" i="1"/>
                          <m:t> г</m:t>
                        </m:r>
                      </m:num>
                      <m:den>
                        <m:r>
                          <a:rPr lang="ru-RU" sz="1800" b="0" i="1" smtClean="0">
                            <a:latin typeface="Cambria Math"/>
                          </a:rPr>
                          <m:t>о</m:t>
                        </m:r>
                        <m:r>
                          <a:rPr lang="ru-RU" sz="1800" b="0" i="1"/>
                          <m:t>,</m:t>
                        </m:r>
                        <m:r>
                          <a:rPr lang="ru-RU" sz="1800" b="0" i="1" smtClean="0">
                            <a:latin typeface="Cambria Math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ru-RU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ru-RU" sz="1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2,</m:t>
                    </m:r>
                    <m:r>
                      <m:rPr>
                        <m:nor/>
                      </m:rPr>
                      <a:rPr lang="en-US" sz="1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ru-RU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∙365,26сут.=</m:t>
                    </m:r>
                    <m:r>
                      <m:rPr>
                        <m:nor/>
                      </m:rPr>
                      <a:rPr lang="en-US" sz="1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ru-RU" sz="1800" b="0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767 </m:t>
                    </m:r>
                    <m:r>
                      <m:rPr>
                        <m:nor/>
                      </m:rPr>
                      <a:rPr lang="ru-RU" sz="1800" b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сут.</m:t>
                    </m:r>
                  </m:oMath>
                </a14:m>
                <a:endParaRPr lang="ru-RU" sz="18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sz="18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S-</a:t>
                </a:r>
                <a:r>
                  <a:rPr lang="ru-RU" sz="1800" b="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ru-RU" sz="1800" b="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00" t="-11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Прямая соединительная линия 11"/>
          <p:cNvCxnSpPr/>
          <p:nvPr/>
        </p:nvCxnSpPr>
        <p:spPr>
          <a:xfrm>
            <a:off x="1979712" y="3581028"/>
            <a:ext cx="0" cy="10801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95536" y="4697659"/>
            <a:ext cx="15841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738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Законы Кеплера</a:t>
            </a:r>
            <a:endParaRPr lang="ru-RU" sz="2400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Первый закон Кеплера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endParaRPr lang="ru-RU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каждая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планета обращается по эллипсу, в одном из фокусов которого находится Солнце. Ближайшая к Солнцу точка орбиты называется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перигелием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а самая далекая от него точка — </a:t>
                </a:r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афелием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Степень вытянутости эллипса характеризуется его эксцентриситетом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 – расстояние от                                                                                                  центра   эллипса до его фокуса </a:t>
                </a:r>
              </a:p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а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большая    полуось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е- эксцентриситет                                                                                            </a:t>
                </a:r>
              </a:p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n-US" dirty="0">
                    <a:latin typeface="Times New Roman"/>
                    <a:ea typeface="Times New Roman"/>
                    <a:cs typeface="Times New Roman"/>
                  </a:rPr>
                  <a:t>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𝑐</m:t>
                        </m:r>
                      </m:num>
                      <m:den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𝑎</m:t>
                        </m:r>
                      </m:den>
                    </m:f>
                  </m:oMath>
                </a14:m>
                <a:endParaRPr lang="ru-RU" sz="1600" dirty="0">
                  <a:effectLst/>
                  <a:latin typeface="Calibri"/>
                  <a:ea typeface="Calibri"/>
                  <a:cs typeface="Times New Roman"/>
                </a:endParaRP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Расстояние от Земли до Солнца</a:t>
                </a:r>
              </a:p>
              <a:p>
                <a:r>
                  <a:rPr lang="ru-RU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а.е.= 149 600 000 км.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80" t="-8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57398"/>
            <a:ext cx="4165476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91595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756002"/>
          </a:xfrm>
        </p:spPr>
        <p:txBody>
          <a:bodyPr/>
          <a:lstStyle/>
          <a:p>
            <a:pPr algn="ctr"/>
            <a:r>
              <a:rPr lang="ru-RU" sz="2400" i="1" dirty="0">
                <a:solidFill>
                  <a:srgbClr val="D1282E"/>
                </a:solidFill>
              </a:rPr>
              <a:t>Законы Кеплера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7620000" cy="5217443"/>
          </a:xfrm>
        </p:spPr>
        <p:txBody>
          <a:bodyPr/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закон Кеплера (закон площадей)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адиус-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вектор планеты за одинаковые промежутки времени описывает равные площади.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рассмотреть движение планеты, то дуги, описанные планетой за одинаковые промежутки времени в различных местах орбиты, различны, хотя ограничивают равные площади. Следовательно, линейная скорость движения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неодинакова в разных точках ее орбиты. Скорость планеты при движении ее по орбите тем больше, чем ближе она к Солнцу. В перигелии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планеты наибольшая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918" y="4365104"/>
            <a:ext cx="3419103" cy="2070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9711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i="1" dirty="0">
                <a:solidFill>
                  <a:srgbClr val="D1282E"/>
                </a:solidFill>
              </a:rPr>
              <a:t>Законы Кеплера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закон Кеплера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квадраты звездных периодов обращения планет относятся как кубы больших полуосей их орбит.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большую полуось орбиты и звездный период обращения одной планеты обозначить соответственно через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 другой планеты — через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то формула третьего закона будет такова: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закон Кеплера связывает длины больших полуосей планетных орбит с длиной большой полуоси земной орбиты. В астрономии эта длина принята за основную единицу измерения расстояний —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астрономическую единицу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(а. е.).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149080"/>
            <a:ext cx="1224136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271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r>
                  <a:rPr lang="ru-RU" sz="2400" b="0" i="1" dirty="0" smtClean="0"/>
                  <a:t>За 84 земных года Уран делает один оборот вокруг Солнца. Во сколько раз он дальше от Солнца, чем Земля? </a:t>
                </a:r>
              </a:p>
              <a:p>
                <a:r>
                  <a:rPr lang="ru-RU" sz="2400" b="0" dirty="0" err="1" smtClean="0"/>
                  <a:t>Тз</a:t>
                </a:r>
                <a:r>
                  <a:rPr lang="ru-RU" sz="2400" b="0" dirty="0" smtClean="0"/>
                  <a:t>= 1 год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0" i="1"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SupPr>
                          <m:e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Т</m:t>
                            </m:r>
                          </m:e>
                          <m:sub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з</m:t>
                            </m:r>
                          </m:sub>
                          <m:sup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ru-RU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bSupPr>
                          <m:e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Т</m:t>
                            </m:r>
                          </m:e>
                          <m:sub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у</m:t>
                            </m:r>
                          </m:sub>
                          <m:sup>
                            <m:r>
                              <a:rPr lang="en-US" sz="3600" b="0" i="1"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bSup>
                      </m:den>
                    </m:f>
                  </m:oMath>
                </a14:m>
                <a:r>
                  <a:rPr lang="ru-RU" sz="3600" b="0" dirty="0">
                    <a:latin typeface="Calibri"/>
                    <a:ea typeface="Times New Roman"/>
                    <a:cs typeface="Times New Roman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0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SupPr>
                          <m:e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а</m:t>
                            </m:r>
                          </m:e>
                          <m:sub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з</m:t>
                            </m:r>
                          </m:sub>
                          <m:sup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sup>
                        </m:sSubSup>
                      </m:num>
                      <m:den>
                        <m:sSubSup>
                          <m:sSubSupPr>
                            <m:ctrlP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sSubSupPr>
                          <m:e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а</m:t>
                            </m:r>
                          </m:e>
                          <m:sub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у</m:t>
                            </m:r>
                          </m:sub>
                          <m:sup>
                            <m:r>
                              <a:rPr lang="ru-RU" sz="3600" b="0" i="1">
                                <a:latin typeface="Cambria Math"/>
                                <a:ea typeface="Times New Roman"/>
                                <a:cs typeface="Times New Roman"/>
                              </a:rPr>
                              <m:t>3</m:t>
                            </m:r>
                          </m:sup>
                        </m:sSubSup>
                      </m:den>
                    </m:f>
                  </m:oMath>
                </a14:m>
                <a:r>
                  <a:rPr lang="ru-RU" sz="3600" b="0" dirty="0" smtClean="0">
                    <a:latin typeface="Calibri"/>
                    <a:ea typeface="Times New Roman"/>
                    <a:cs typeface="Times New Roman"/>
                  </a:rPr>
                  <a:t>; </a:t>
                </a:r>
                <a:r>
                  <a:rPr lang="ru-RU" sz="3600" b="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</a:t>
                </a:r>
                <a:r>
                  <a:rPr lang="ru-RU" b="0" dirty="0">
                    <a:latin typeface="Calibri"/>
                    <a:ea typeface="Times New Roman"/>
                    <a:cs typeface="Times New Roman"/>
                  </a:rPr>
                  <a:t>у</a:t>
                </a:r>
                <a14:m>
                  <m:oMath xmlns:m="http://schemas.openxmlformats.org/officeDocument/2006/math">
                    <m:r>
                      <a:rPr lang="en-US" sz="3600" i="1"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ad>
                      <m:radPr>
                        <m:ctrlPr>
                          <a:rPr lang="ru-RU" sz="3600" i="1">
                            <a:effectLst/>
                            <a:latin typeface="Cambria Math"/>
                            <a:ea typeface="Times New Roman"/>
                          </a:rPr>
                        </m:ctrlPr>
                      </m:radPr>
                      <m:deg>
                        <m:r>
                          <a:rPr lang="ru-RU" sz="36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deg>
                      <m:e>
                        <m:f>
                          <m:fPr>
                            <m:ctrlPr>
                              <a:rPr lang="ru-RU" sz="36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</a:rPr>
                                </m:ctrlPr>
                              </m:sSubSupPr>
                              <m:e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а </m:t>
                                </m:r>
                              </m:e>
                              <m:sub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з </m:t>
                                </m:r>
                                <m:sSubSup>
                                  <m:sSubSupPr>
                                    <m:ctrlPr>
                                      <a:rPr lang="ru-RU" sz="3600" i="1">
                                        <a:effectLst/>
                                        <a:latin typeface="Cambria Math"/>
                                        <a:ea typeface="Times New Roman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Т</m:t>
                                    </m:r>
                                  </m:e>
                                  <m:sub>
                                    <m:r>
                                      <a:rPr lang="ru-RU" sz="3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у</m:t>
                                    </m:r>
                                  </m:sub>
                                  <m:sup>
                                    <m:r>
                                      <a:rPr lang="en-US" sz="36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bSup>
                              </m:sub>
                              <m:sup>
                                <m:r>
                                  <a:rPr lang="en-US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3</m:t>
                                </m:r>
                              </m:sup>
                            </m:sSubSup>
                          </m:num>
                          <m:den>
                            <m:sSubSup>
                              <m:sSubSupPr>
                                <m:ctrlP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</a:rPr>
                                </m:ctrlPr>
                              </m:sSubSupPr>
                              <m:e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Т</m:t>
                                </m:r>
                              </m:e>
                              <m:sub>
                                <m:r>
                                  <a:rPr lang="ru-RU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з</m:t>
                                </m:r>
                              </m:sub>
                              <m:sup>
                                <m:r>
                                  <a:rPr lang="en-US" sz="36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rad>
                  </m:oMath>
                </a14:m>
                <a:r>
                  <a:rPr lang="ru-RU" sz="3600" b="0" dirty="0" smtClean="0">
                    <a:latin typeface="Calibri"/>
                    <a:ea typeface="Times New Roman"/>
                    <a:cs typeface="Times New Roman"/>
                  </a:rPr>
                  <a:t>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400" i="1" smtClean="0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>
                        <m:r>
                          <a:rPr lang="en-US" sz="24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deg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7056</m:t>
                        </m:r>
                      </m:e>
                    </m:rad>
                  </m:oMath>
                </a14:m>
                <a:r>
                  <a:rPr lang="ru-RU" sz="3600" b="0" dirty="0" smtClean="0">
                    <a:latin typeface="Calibri"/>
                    <a:ea typeface="Times New Roman"/>
                    <a:cs typeface="Times New Roman"/>
                  </a:rPr>
                  <a:t>=</a:t>
                </a:r>
              </a:p>
              <a:p>
                <a:r>
                  <a:rPr lang="ru-RU" sz="2400" b="0" dirty="0" smtClean="0"/>
                  <a:t>Ту= 84 года          = 19,2</a:t>
                </a:r>
              </a:p>
              <a:p>
                <a:r>
                  <a:rPr lang="ru-RU" sz="2400" b="0" dirty="0" smtClean="0"/>
                  <a:t>а з=1 а.е.                         </a:t>
                </a:r>
                <a:endParaRPr lang="ru-RU" sz="2400" b="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00" t="-976" b="-1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>
            <a:off x="2555776" y="3356992"/>
            <a:ext cx="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853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Обобщённый третий закон Кеплера</a:t>
            </a:r>
            <a:endParaRPr lang="ru-RU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определения масс небесных тел важное значение имеет обобщение Ньютоном третьего закона Кеплера на любые системы обращающихся тел</a:t>
            </a:r>
            <a:r>
              <a:rPr lang="ru-RU" dirty="0" smtClean="0"/>
              <a:t>.</a:t>
            </a:r>
          </a:p>
          <a:p>
            <a:r>
              <a:rPr lang="ru-RU" dirty="0"/>
              <a:t>В обобщенном виде этот закон обычно формулируется так: квадраты периодов T</a:t>
            </a:r>
            <a:r>
              <a:rPr lang="ru-RU" baseline="-25000" dirty="0"/>
              <a:t>1</a:t>
            </a:r>
            <a:r>
              <a:rPr lang="ru-RU" dirty="0"/>
              <a:t> и T</a:t>
            </a:r>
            <a:r>
              <a:rPr lang="ru-RU" baseline="-25000" dirty="0"/>
              <a:t>2</a:t>
            </a:r>
            <a:r>
              <a:rPr lang="ru-RU" dirty="0"/>
              <a:t> обращения двух тел вокруг Солнца, помноженные на сумму масс каждого тела (соответственно M</a:t>
            </a:r>
            <a:r>
              <a:rPr lang="ru-RU" baseline="-25000" dirty="0"/>
              <a:t>1</a:t>
            </a:r>
            <a:r>
              <a:rPr lang="ru-RU" dirty="0"/>
              <a:t> и M</a:t>
            </a:r>
            <a:r>
              <a:rPr lang="ru-RU" baseline="-25000" dirty="0"/>
              <a:t>2</a:t>
            </a:r>
            <a:r>
              <a:rPr lang="ru-RU" dirty="0"/>
              <a:t>) и Солнца (</a:t>
            </a:r>
            <a:r>
              <a:rPr lang="ru-RU" dirty="0" err="1" smtClean="0"/>
              <a:t>Mс</a:t>
            </a:r>
            <a:r>
              <a:rPr lang="ru-RU" dirty="0" smtClean="0"/>
              <a:t>), </a:t>
            </a:r>
            <a:r>
              <a:rPr lang="ru-RU" dirty="0"/>
              <a:t>относятся как кубы больших полуосей a</a:t>
            </a:r>
            <a:r>
              <a:rPr lang="ru-RU" baseline="-25000" dirty="0"/>
              <a:t>1</a:t>
            </a:r>
            <a:r>
              <a:rPr lang="ru-RU" dirty="0"/>
              <a:t> и a</a:t>
            </a:r>
            <a:r>
              <a:rPr lang="ru-RU" baseline="-25000" dirty="0"/>
              <a:t>2</a:t>
            </a:r>
            <a:r>
              <a:rPr lang="ru-RU" dirty="0"/>
              <a:t> их орбит</a:t>
            </a:r>
            <a:r>
              <a:rPr lang="ru-RU" dirty="0" smtClean="0"/>
              <a:t>:</a:t>
            </a:r>
          </a:p>
          <a:p>
            <a:endParaRPr lang="ru-RU" dirty="0"/>
          </a:p>
        </p:txBody>
      </p:sp>
      <p:pic>
        <p:nvPicPr>
          <p:cNvPr id="6147" name="Picture 3" descr="C:\Users\Жека\Desktop\63230101873103-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581128"/>
            <a:ext cx="360040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33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389</TotalTime>
  <Words>905</Words>
  <Application>Microsoft Office PowerPoint</Application>
  <PresentationFormat>Экран (4:3)</PresentationFormat>
  <Paragraphs>59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Главная</vt:lpstr>
      <vt:lpstr>Движение небесных тел.</vt:lpstr>
      <vt:lpstr>Конфигурации планет</vt:lpstr>
      <vt:lpstr>Периоды обращения планет</vt:lpstr>
      <vt:lpstr>Задача 1</vt:lpstr>
      <vt:lpstr>Законы Кеплера</vt:lpstr>
      <vt:lpstr>Законы Кеплера</vt:lpstr>
      <vt:lpstr>Законы Кеплера</vt:lpstr>
      <vt:lpstr>Задача 2</vt:lpstr>
      <vt:lpstr>Обобщённый третий закон Кеплера</vt:lpstr>
      <vt:lpstr>Определение расстояний до тел солнечной системы и размеров этих тел.</vt:lpstr>
      <vt:lpstr>Горизонтальный  параллакс</vt:lpstr>
      <vt:lpstr>Задача 3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Движение небесных тел.</dc:title>
  <dc:creator>Жека</dc:creator>
  <cp:lastModifiedBy>Жека</cp:lastModifiedBy>
  <cp:revision>30</cp:revision>
  <dcterms:created xsi:type="dcterms:W3CDTF">2017-08-22T17:56:58Z</dcterms:created>
  <dcterms:modified xsi:type="dcterms:W3CDTF">2017-08-23T00:27:23Z</dcterms:modified>
</cp:coreProperties>
</file>